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CC699F-B674-46D8-A02F-A5153AD2E87E}">
  <a:tblStyle styleId="{86CC699F-B674-46D8-A02F-A5153AD2E87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/>
    <p:restoredTop sz="94118"/>
  </p:normalViewPr>
  <p:slideViewPr>
    <p:cSldViewPr snapToGrid="0" snapToObjects="1">
      <p:cViewPr varScale="1">
        <p:scale>
          <a:sx n="82" d="100"/>
          <a:sy n="82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88474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://commons.wikimedia.org/wiki/File:Eniac.jpg#mediaviewer/File:Eniac.jpg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commons.wikimedia.org/wiki/File:SSEM_Manchester_museum_close_up.jpg#mediaviewer/File:SSEM_Manchester_museum_close_up.jpg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commons.wikimedia.org/wiki/File:FortranCardPROJ039.agr.jpg#mediaviewer/File:FortranCardPROJ039.agr.jpg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://en.wikipedia.org/wiki/X86_instruction_listings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docs.python.org/3.4/library/dis.html" TargetMode="Externa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AM_PC_1_-_Tally_sticks_1_-_Overview.jpg#mediaviewer/File:SAM_PC_1_-_Tally_sticks_1_-_Overview.jpg" TargetMode="External"/><Relationship Id="rId4" Type="http://schemas.openxmlformats.org/officeDocument/2006/relationships/hyperlink" Target="http://commons.wikimedia.org/wiki/File:Sliderule_2005.png#mediaviewer/File:Sliderule_2005.pn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nalyticalMachine_Babbage_London.jpg#mediaviewer/File:AnalyticalMachine_Babbage_London.jpg" TargetMode="External"/><Relationship Id="rId4" Type="http://schemas.openxmlformats.org/officeDocument/2006/relationships/hyperlink" Target="http://commons.wikimedia.org/wiki/File:Z3_Deutsches_Museum.JPG#mediaviewer/File:Z3_Deutsches_Museum.JP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946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ENIAC - one of the first “turing-complete” computers, programmed by the state of its patch-cables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Baby - first stored-program computer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"Eniac" by Unknown - U.S. Army Photo. Licensed under Public Domain via Wikimedia Commons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http://commons.wikimedia.org/wiki/File:Eniac.jpg#mediaviewer/File:Eniac.jpg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9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Baby - first stored-program computer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"SSEM Manchester museum close up" by Parrot of Doom - Own work. Licensed under CC BY-SA 3.0 via Wikimedia Commons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http://commons.wikimedia.org/wiki/File:SSEM_Manchester_museum_close_up.jpg#mediaviewer/File:SSEM_Manchester_museum_close_up.jpg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67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605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Von Neumann’s designs appear in press before Turing’s and hence the chosen naming was “Von Neumann Architecture”</a:t>
            </a:r>
          </a:p>
        </p:txBody>
      </p:sp>
    </p:spTree>
    <p:extLst>
      <p:ext uri="{BB962C8B-B14F-4D97-AF65-F5344CB8AC3E}">
        <p14:creationId xmlns:p14="http://schemas.microsoft.com/office/powerpoint/2010/main" val="26868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"FortranCardPROJ039.agr" by Arnold Reinhold - I took this picture of an artifact in my possession. The card was created in the late 1960s or early 1970s and has no copyright notice.. Licensed under CC BY-SA 2.5 via Wikimedia Commons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http://commons.wikimedia.org/wiki/File:FortranCardPROJ039.agr.jpg#mediaviewer/File:FortranCardPROJ039.agr.jpg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2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CPU is the ALU and the CU together</a:t>
            </a:r>
          </a:p>
        </p:txBody>
      </p:sp>
    </p:spTree>
    <p:extLst>
      <p:ext uri="{BB962C8B-B14F-4D97-AF65-F5344CB8AC3E}">
        <p14:creationId xmlns:p14="http://schemas.microsoft.com/office/powerpoint/2010/main" val="357743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06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788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649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9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529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https://en.wikipedia.org/wiki/History_of_programming_languages</a:t>
            </a:r>
          </a:p>
        </p:txBody>
      </p:sp>
    </p:spTree>
    <p:extLst>
      <p:ext uri="{BB962C8B-B14F-4D97-AF65-F5344CB8AC3E}">
        <p14:creationId xmlns:p14="http://schemas.microsoft.com/office/powerpoint/2010/main" val="8443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48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92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5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http://en.wikipedia.org/wiki/X86_instruction_listings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184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more, check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https://docs.python.org/3.4/library/dis.html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687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281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232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49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512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028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Generate a .pyc file from python source code on (say) a Mac, and then copy the bytecode file onto a (say) Windows computer and execute it using the same version of Python - it will run without modification!</a:t>
            </a:r>
          </a:p>
        </p:txBody>
      </p:sp>
    </p:spTree>
    <p:extLst>
      <p:ext uri="{BB962C8B-B14F-4D97-AF65-F5344CB8AC3E}">
        <p14:creationId xmlns:p14="http://schemas.microsoft.com/office/powerpoint/2010/main" val="1486895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002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5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7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58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23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6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ancient notion of a computer: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 tool that helps a human performs calculations (e.g. abacus, tally-sticks, slide-rule)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human performs a series of operations with the tool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"SAM PC 1 - Tally sticks 1 - Overview" by Own photograph by Sandstein. Licensed under CC BY 3.0 via Wikimedia Commons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http://commons.wikimedia.org/wiki/File:SAM_PC_1_-_Tally_sticks_1_-_Overview.jpg#mediaviewer/File:SAM_PC_1_-_Tally_sticks_1_-_Overview.jpg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"Sliderule 2005" by Sliderule_2005.jpg: Roger McLassusderivative work: Beao - Sliderule_2005.jpg. Licensed under CC BY-SA 3.0 via Wikimedia Commons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http://commons.wikimedia.org/wiki/File:Sliderule_2005.png#mediaviewer/File:Sliderule_2005.png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modern notion of a computer: A device that we program to automatically execute program code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Analytical Engine - mechanical computer, first general purpose computer, used punch-cards for program, uses decimal numbers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Zuse Z3 - electro-mechanical, programmed using punch film, used binary for representing numbers, and pioneered the representation floating-point numbers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"AnalyticalMachine Babbage London" by Bruno Barral (ByB). Licensed under CC BY-SA 2.5 via Wikimedia Commons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http://commons.wikimedia.org/wiki/File:AnalyticalMachine_Babbage_London.jpg#mediaviewer/File:AnalyticalMachine_Babbage_London.jpg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"Z3 Deutsches Museum" by Venusianer at the German language Wikipedia. Licensed under CC BY-SA 3.0 via Wikimedia Commons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http://commons.wikimedia.org/wiki/File:Z3_Deutsches_Museum.JPG#mediaviewer/File:Z3_Deutsches_Museum.JPG</a:t>
            </a:r>
          </a:p>
        </p:txBody>
      </p:sp>
    </p:spTree>
    <p:extLst>
      <p:ext uri="{BB962C8B-B14F-4D97-AF65-F5344CB8AC3E}">
        <p14:creationId xmlns:p14="http://schemas.microsoft.com/office/powerpoint/2010/main" val="113850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7504" y="466725"/>
            <a:ext cx="6990300" cy="2133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Clr>
                <a:srgbClr val="333399"/>
              </a:buClr>
              <a:buSzPct val="100000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07504" y="2996952"/>
            <a:ext cx="7056899" cy="2304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500"/>
              </a:spcBef>
              <a:buClr>
                <a:srgbClr val="888888"/>
              </a:buClr>
              <a:buSzPct val="1000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2pPr>
            <a:lvl3pPr marL="685800" marR="0" lvl="2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3pPr>
            <a:lvl4pPr marL="1028700" marR="0" lvl="3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4pPr>
            <a:lvl5pPr marL="1371600" marR="0" lvl="4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5pPr>
            <a:lvl6pPr marL="1714500" marR="0" lvl="5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6pPr>
            <a:lvl7pPr marL="2057400" marR="0" lvl="6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7pPr>
            <a:lvl8pPr marL="2400300" marR="0" lvl="7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8pPr>
            <a:lvl9pPr marL="2743200" marR="0" lvl="8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876255" y="6381329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Shape 18"/>
          <p:cNvCxnSpPr/>
          <p:nvPr/>
        </p:nvCxnSpPr>
        <p:spPr>
          <a:xfrm>
            <a:off x="304800" y="2819400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>
            <a:off x="7315200" y="1066800"/>
            <a:ext cx="0" cy="449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9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107504" y="466725"/>
            <a:ext cx="6990300" cy="2133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Clr>
                <a:srgbClr val="333399"/>
              </a:buClr>
              <a:buSzPct val="100000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07504" y="2996952"/>
            <a:ext cx="7056899" cy="2304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500"/>
              </a:spcBef>
              <a:buClr>
                <a:srgbClr val="888888"/>
              </a:buClr>
              <a:buSzPct val="1000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2pPr>
            <a:lvl3pPr marL="685800" marR="0" lvl="2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3pPr>
            <a:lvl4pPr marL="1028700" marR="0" lvl="3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4pPr>
            <a:lvl5pPr marL="1371600" marR="0" lvl="4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5pPr>
            <a:lvl6pPr marL="1714500" marR="0" lvl="5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6pPr>
            <a:lvl7pPr marL="2057400" marR="0" lvl="6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7pPr>
            <a:lvl8pPr marL="2400300" marR="0" lvl="7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8pPr>
            <a:lvl9pPr marL="2743200" marR="0" lvl="8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876255" y="6381329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Shape 89"/>
          <p:cNvCxnSpPr/>
          <p:nvPr/>
        </p:nvCxnSpPr>
        <p:spPr>
          <a:xfrm>
            <a:off x="304800" y="2819400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315200" y="1066800"/>
            <a:ext cx="0" cy="449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l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4833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algn="l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342900" lvl="1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685800" lvl="2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028700" lvl="3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1371600" lvl="4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1714500" lvl="5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marL="2057400" lvl="6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marL="2400300" lvl="7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marL="2743200" lvl="8" indent="0" rtl="0">
              <a:spcBef>
                <a:spcPts val="0"/>
              </a:spcBef>
              <a:buClr>
                <a:srgbClr val="888888"/>
              </a:buClr>
              <a:buSzPct val="1000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8686800" cy="36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l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7504" y="1052737"/>
            <a:ext cx="4388400" cy="5073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648200" y="1052737"/>
            <a:ext cx="4388400" cy="5073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555400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2416" y="225360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07504" y="980728"/>
            <a:ext cx="4392600" cy="503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rtl="0">
              <a:spcBef>
                <a:spcPts val="0"/>
              </a:spcBef>
              <a:buClr>
                <a:srgbClr val="333399"/>
              </a:buClr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107504" y="1484783"/>
            <a:ext cx="4389899" cy="468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Font typeface="Calibri"/>
              <a:buChar char="●"/>
              <a:defRPr/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Font typeface="Calibri"/>
              <a:buChar char="●"/>
              <a:defRPr/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Font typeface="Calibri"/>
              <a:buChar char="●"/>
              <a:defRPr/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Font typeface="Calibri"/>
              <a:buChar char="●"/>
              <a:defRPr/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Font typeface="Calibri"/>
              <a:buChar char="●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4644008" y="980728"/>
            <a:ext cx="4392600" cy="503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rtl="0">
              <a:spcBef>
                <a:spcPts val="0"/>
              </a:spcBef>
              <a:buClr>
                <a:srgbClr val="333399"/>
              </a:buClr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4644008" y="1484783"/>
            <a:ext cx="4392600" cy="468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Font typeface="Calibri"/>
              <a:buChar char="●"/>
              <a:defRPr/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Font typeface="Calibri"/>
              <a:buChar char="●"/>
              <a:defRPr/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Font typeface="Calibri"/>
              <a:buChar char="●"/>
              <a:defRPr/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Font typeface="Calibri"/>
              <a:buChar char="●"/>
              <a:defRPr/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Font typeface="Calibri"/>
              <a:buChar char="●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6987698" y="6381329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3008399" cy="9584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575049" y="476672"/>
            <a:ext cx="5111699" cy="5649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57200" y="1435101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l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558800" lvl="1" indent="-1397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863600" lvl="2" indent="-1016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206500" lvl="3" indent="-1016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1549400" lvl="4" indent="-1016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4833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92287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2"/>
          </p:nvPr>
        </p:nvSpPr>
        <p:spPr>
          <a:xfrm>
            <a:off x="1792287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792287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49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9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8686800" cy="36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l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07504" y="1052737"/>
            <a:ext cx="4388400" cy="5073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48200" y="1052737"/>
            <a:ext cx="4388400" cy="5073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SzPct val="1000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555400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2416" y="225360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07504" y="980728"/>
            <a:ext cx="4392600" cy="503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rtl="0">
              <a:spcBef>
                <a:spcPts val="0"/>
              </a:spcBef>
              <a:buClr>
                <a:srgbClr val="333399"/>
              </a:buClr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107504" y="1484783"/>
            <a:ext cx="4389899" cy="468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Font typeface="Calibri"/>
              <a:buChar char="●"/>
              <a:defRPr/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Font typeface="Calibri"/>
              <a:buChar char="●"/>
              <a:defRPr/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Font typeface="Calibri"/>
              <a:buChar char="●"/>
              <a:defRPr/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Font typeface="Calibri"/>
              <a:buChar char="●"/>
              <a:defRPr/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Font typeface="Calibri"/>
              <a:buChar char="●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4008" y="980728"/>
            <a:ext cx="4392600" cy="503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rtl="0">
              <a:spcBef>
                <a:spcPts val="0"/>
              </a:spcBef>
              <a:buClr>
                <a:srgbClr val="333399"/>
              </a:buClr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4008" y="1484783"/>
            <a:ext cx="4392600" cy="468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lvl="0" indent="-177800" rtl="0">
              <a:spcBef>
                <a:spcPts val="0"/>
              </a:spcBef>
              <a:buClr>
                <a:srgbClr val="330066"/>
              </a:buClr>
              <a:buFont typeface="Calibri"/>
              <a:buChar char="●"/>
              <a:defRPr/>
            </a:lvl1pPr>
            <a:lvl2pPr marL="558800" lvl="1" indent="-139700" rtl="0">
              <a:spcBef>
                <a:spcPts val="0"/>
              </a:spcBef>
              <a:buClr>
                <a:srgbClr val="669999"/>
              </a:buClr>
              <a:buFont typeface="Calibri"/>
              <a:buChar char="●"/>
              <a:defRPr/>
            </a:lvl2pPr>
            <a:lvl3pPr marL="863600" lvl="2" indent="-101600" rtl="0">
              <a:spcBef>
                <a:spcPts val="0"/>
              </a:spcBef>
              <a:buClr>
                <a:srgbClr val="CCCC00"/>
              </a:buClr>
              <a:buFont typeface="Calibri"/>
              <a:buChar char="●"/>
              <a:defRPr/>
            </a:lvl3pPr>
            <a:lvl4pPr marL="1206500" lvl="3" indent="-101600" rtl="0">
              <a:spcBef>
                <a:spcPts val="0"/>
              </a:spcBef>
              <a:buClr>
                <a:srgbClr val="76923C"/>
              </a:buClr>
              <a:buFont typeface="Calibri"/>
              <a:buChar char="●"/>
              <a:defRPr/>
            </a:lvl4pPr>
            <a:lvl5pPr marL="1549400" lvl="4" indent="-101600" rtl="0">
              <a:spcBef>
                <a:spcPts val="0"/>
              </a:spcBef>
              <a:buClr>
                <a:srgbClr val="5F497A"/>
              </a:buClr>
              <a:buFont typeface="Calibri"/>
              <a:buChar char="●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987698" y="6381329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buSzPct val="100000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3008399" cy="9584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575049" y="476672"/>
            <a:ext cx="5111699" cy="5649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57200" y="1435101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92287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1792287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792287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342900" lvl="1" indent="0" rtl="0">
              <a:spcBef>
                <a:spcPts val="0"/>
              </a:spcBef>
              <a:buFont typeface="Calibri"/>
              <a:buNone/>
              <a:defRPr/>
            </a:lvl2pPr>
            <a:lvl3pPr marL="685800" lvl="2" indent="0" rtl="0">
              <a:spcBef>
                <a:spcPts val="0"/>
              </a:spcBef>
              <a:buFont typeface="Calibri"/>
              <a:buNone/>
              <a:defRPr/>
            </a:lvl3pPr>
            <a:lvl4pPr marL="1028700" lvl="3" indent="0" rtl="0">
              <a:spcBef>
                <a:spcPts val="0"/>
              </a:spcBef>
              <a:buFont typeface="Calibri"/>
              <a:buNone/>
              <a:defRPr/>
            </a:lvl4pPr>
            <a:lvl5pPr marL="1371600" lvl="4" indent="0" rtl="0">
              <a:spcBef>
                <a:spcPts val="0"/>
              </a:spcBef>
              <a:buFont typeface="Calibri"/>
              <a:buNone/>
              <a:defRPr/>
            </a:lvl5pPr>
            <a:lvl6pPr marL="1714500" lvl="5" indent="0" rtl="0">
              <a:spcBef>
                <a:spcPts val="0"/>
              </a:spcBef>
              <a:buFont typeface="Calibri"/>
              <a:buNone/>
              <a:defRPr/>
            </a:lvl6pPr>
            <a:lvl7pPr marL="2057400" lvl="6" indent="0" rtl="0">
              <a:spcBef>
                <a:spcPts val="0"/>
              </a:spcBef>
              <a:buFont typeface="Calibri"/>
              <a:buNone/>
              <a:defRPr/>
            </a:lvl7pPr>
            <a:lvl8pPr marL="2400300" lvl="7" indent="0" rtl="0">
              <a:spcBef>
                <a:spcPts val="0"/>
              </a:spcBef>
              <a:buFont typeface="Calibri"/>
              <a:buNone/>
              <a:defRPr/>
            </a:lvl8pPr>
            <a:lvl9pPr marL="27432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49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342900" marR="0" lvl="1" indent="0" algn="l" rtl="0">
              <a:spcBef>
                <a:spcPts val="0"/>
              </a:spcBef>
              <a:defRPr/>
            </a:lvl2pPr>
            <a:lvl3pPr marL="685800" marR="0" lvl="2" indent="0" algn="l" rtl="0">
              <a:spcBef>
                <a:spcPts val="0"/>
              </a:spcBef>
              <a:defRPr/>
            </a:lvl3pPr>
            <a:lvl4pPr marL="1028700" marR="0" lvl="3" indent="0" algn="l" rtl="0">
              <a:spcBef>
                <a:spcPts val="0"/>
              </a:spcBef>
              <a:defRPr/>
            </a:lvl4pPr>
            <a:lvl5pPr marL="1371600" marR="0" lvl="4" indent="0" algn="l" rtl="0">
              <a:spcBef>
                <a:spcPts val="0"/>
              </a:spcBef>
              <a:defRPr/>
            </a:lvl5pPr>
            <a:lvl6pPr marL="1714500" marR="0" lvl="5" indent="0" algn="l" rtl="0">
              <a:spcBef>
                <a:spcPts val="0"/>
              </a:spcBef>
              <a:defRPr/>
            </a:lvl6pPr>
            <a:lvl7pPr marL="2057400" marR="0" lvl="6" indent="0" algn="l" rtl="0">
              <a:spcBef>
                <a:spcPts val="0"/>
              </a:spcBef>
              <a:defRPr/>
            </a:lvl7pPr>
            <a:lvl8pPr marL="2400300" marR="0" lvl="7" indent="0" algn="l" rtl="0">
              <a:spcBef>
                <a:spcPts val="0"/>
              </a:spcBef>
              <a:defRPr/>
            </a:lvl8pPr>
            <a:lvl9pPr marL="27432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51775" y="152400"/>
            <a:ext cx="1292100" cy="5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1100"/>
            </a:lvl1pPr>
            <a:lvl2pPr marL="0" marR="0" lvl="1" indent="0" algn="l" rtl="0">
              <a:spcBef>
                <a:spcPts val="0"/>
              </a:spcBef>
              <a:buSzPct val="100000"/>
              <a:defRPr sz="1100"/>
            </a:lvl2pPr>
            <a:lvl3pPr marL="0" marR="0" lvl="2" indent="0" algn="l" rtl="0">
              <a:spcBef>
                <a:spcPts val="0"/>
              </a:spcBef>
              <a:buSzPct val="100000"/>
              <a:defRPr sz="1100"/>
            </a:lvl3pPr>
            <a:lvl4pPr marL="0" marR="0" lvl="3" indent="0" algn="l" rtl="0">
              <a:spcBef>
                <a:spcPts val="0"/>
              </a:spcBef>
              <a:buSzPct val="100000"/>
              <a:defRPr sz="1100"/>
            </a:lvl4pPr>
            <a:lvl5pPr marL="0" marR="0" lvl="4" indent="0" algn="l" rtl="0">
              <a:spcBef>
                <a:spcPts val="0"/>
              </a:spcBef>
              <a:buSzPct val="100000"/>
              <a:defRPr sz="1100"/>
            </a:lvl5pPr>
            <a:lvl6pPr marL="0" marR="0" lvl="5" indent="0" algn="l" rtl="0">
              <a:spcBef>
                <a:spcPts val="0"/>
              </a:spcBef>
              <a:buSzPct val="100000"/>
              <a:defRPr sz="1100"/>
            </a:lvl6pPr>
            <a:lvl7pPr marL="0" marR="0" lvl="6" indent="0" algn="l" rtl="0">
              <a:spcBef>
                <a:spcPts val="0"/>
              </a:spcBef>
              <a:buSzPct val="100000"/>
              <a:defRPr sz="1100"/>
            </a:lvl7pPr>
            <a:lvl8pPr marL="0" marR="0" lvl="7" indent="0" algn="l" rtl="0">
              <a:spcBef>
                <a:spcPts val="0"/>
              </a:spcBef>
              <a:buSzPct val="100000"/>
              <a:defRPr sz="1100"/>
            </a:lvl8pPr>
            <a:lvl9pPr marL="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016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1pPr>
            <a:lvl2pPr marL="558800" marR="0" lvl="1" indent="-762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1100"/>
            </a:lvl2pPr>
            <a:lvl3pPr marL="863600" marR="0" lvl="2" indent="-635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3pPr>
            <a:lvl4pPr marL="1206500" marR="0" lvl="3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sz="1100"/>
            </a:lvl4pPr>
            <a:lvl5pPr marL="1549400" marR="0" lvl="4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sz="1100"/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6pPr>
            <a:lvl7pPr marL="22352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7pPr>
            <a:lvl8pPr marL="25781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8pPr>
            <a:lvl9pPr marL="29210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00000"/>
              <a:defRPr sz="1100"/>
            </a:lvl1pPr>
            <a:lvl2pPr marL="342900" marR="0" lvl="1" indent="0" algn="l" rtl="0">
              <a:spcBef>
                <a:spcPts val="0"/>
              </a:spcBef>
              <a:buSzPct val="100000"/>
              <a:defRPr sz="1100"/>
            </a:lvl2pPr>
            <a:lvl3pPr marL="685800" marR="0" lvl="2" indent="0" algn="l" rtl="0">
              <a:spcBef>
                <a:spcPts val="0"/>
              </a:spcBef>
              <a:buSzPct val="100000"/>
              <a:defRPr sz="1100"/>
            </a:lvl3pPr>
            <a:lvl4pPr marL="1028700" marR="0" lvl="3" indent="0" algn="l" rtl="0">
              <a:spcBef>
                <a:spcPts val="0"/>
              </a:spcBef>
              <a:buSzPct val="100000"/>
              <a:defRPr sz="1100"/>
            </a:lvl4pPr>
            <a:lvl5pPr marL="1371600" marR="0" lvl="4" indent="0" algn="l" rtl="0">
              <a:spcBef>
                <a:spcPts val="0"/>
              </a:spcBef>
              <a:buSzPct val="100000"/>
              <a:defRPr sz="1100"/>
            </a:lvl5pPr>
            <a:lvl6pPr marL="1714500" marR="0" lvl="5" indent="0" algn="l" rtl="0">
              <a:spcBef>
                <a:spcPts val="0"/>
              </a:spcBef>
              <a:buSzPct val="100000"/>
              <a:defRPr sz="1100"/>
            </a:lvl6pPr>
            <a:lvl7pPr marL="2057400" marR="0" lvl="6" indent="0" algn="l" rtl="0">
              <a:spcBef>
                <a:spcPts val="0"/>
              </a:spcBef>
              <a:buSzPct val="100000"/>
              <a:defRPr sz="1100"/>
            </a:lvl7pPr>
            <a:lvl8pPr marL="2400300" marR="0" lvl="7" indent="0" algn="l" rtl="0">
              <a:spcBef>
                <a:spcPts val="0"/>
              </a:spcBef>
              <a:buSzPct val="100000"/>
              <a:defRPr sz="1100"/>
            </a:lvl8pPr>
            <a:lvl9pPr marL="274320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00000"/>
              <a:defRPr sz="1100"/>
            </a:lvl1pPr>
            <a:lvl2pPr marL="342900" marR="0" lvl="1" indent="0" algn="l" rtl="0">
              <a:spcBef>
                <a:spcPts val="0"/>
              </a:spcBef>
              <a:buSzPct val="100000"/>
              <a:defRPr sz="1100"/>
            </a:lvl2pPr>
            <a:lvl3pPr marL="685800" marR="0" lvl="2" indent="0" algn="l" rtl="0">
              <a:spcBef>
                <a:spcPts val="0"/>
              </a:spcBef>
              <a:buSzPct val="100000"/>
              <a:defRPr sz="1100"/>
            </a:lvl3pPr>
            <a:lvl4pPr marL="1028700" marR="0" lvl="3" indent="0" algn="l" rtl="0">
              <a:spcBef>
                <a:spcPts val="0"/>
              </a:spcBef>
              <a:buSzPct val="100000"/>
              <a:defRPr sz="1100"/>
            </a:lvl4pPr>
            <a:lvl5pPr marL="1371600" marR="0" lvl="4" indent="0" algn="l" rtl="0">
              <a:spcBef>
                <a:spcPts val="0"/>
              </a:spcBef>
              <a:buSzPct val="100000"/>
              <a:defRPr sz="1100"/>
            </a:lvl5pPr>
            <a:lvl6pPr marL="1714500" marR="0" lvl="5" indent="0" algn="l" rtl="0">
              <a:spcBef>
                <a:spcPts val="0"/>
              </a:spcBef>
              <a:buSzPct val="100000"/>
              <a:defRPr sz="1100"/>
            </a:lvl6pPr>
            <a:lvl7pPr marL="2057400" marR="0" lvl="6" indent="0" algn="l" rtl="0">
              <a:spcBef>
                <a:spcPts val="0"/>
              </a:spcBef>
              <a:buSzPct val="100000"/>
              <a:defRPr sz="1100"/>
            </a:lvl7pPr>
            <a:lvl8pPr marL="2400300" marR="0" lvl="7" indent="0" algn="l" rtl="0">
              <a:spcBef>
                <a:spcPts val="0"/>
              </a:spcBef>
              <a:buSzPct val="100000"/>
              <a:defRPr sz="1100"/>
            </a:lvl8pPr>
            <a:lvl9pPr marL="274320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51775" y="152400"/>
            <a:ext cx="1292100" cy="5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1100"/>
            </a:lvl1pPr>
            <a:lvl2pPr marL="0" marR="0" lvl="1" indent="0" algn="l" rtl="0">
              <a:spcBef>
                <a:spcPts val="0"/>
              </a:spcBef>
              <a:buSzPct val="100000"/>
              <a:defRPr sz="1100"/>
            </a:lvl2pPr>
            <a:lvl3pPr marL="0" marR="0" lvl="2" indent="0" algn="l" rtl="0">
              <a:spcBef>
                <a:spcPts val="0"/>
              </a:spcBef>
              <a:buSzPct val="100000"/>
              <a:defRPr sz="1100"/>
            </a:lvl3pPr>
            <a:lvl4pPr marL="0" marR="0" lvl="3" indent="0" algn="l" rtl="0">
              <a:spcBef>
                <a:spcPts val="0"/>
              </a:spcBef>
              <a:buSzPct val="100000"/>
              <a:defRPr sz="1100"/>
            </a:lvl4pPr>
            <a:lvl5pPr marL="0" marR="0" lvl="4" indent="0" algn="l" rtl="0">
              <a:spcBef>
                <a:spcPts val="0"/>
              </a:spcBef>
              <a:buSzPct val="100000"/>
              <a:defRPr sz="1100"/>
            </a:lvl5pPr>
            <a:lvl6pPr marL="0" marR="0" lvl="5" indent="0" algn="l" rtl="0">
              <a:spcBef>
                <a:spcPts val="0"/>
              </a:spcBef>
              <a:buSzPct val="100000"/>
              <a:defRPr sz="1100"/>
            </a:lvl6pPr>
            <a:lvl7pPr marL="0" marR="0" lvl="6" indent="0" algn="l" rtl="0">
              <a:spcBef>
                <a:spcPts val="0"/>
              </a:spcBef>
              <a:buSzPct val="100000"/>
              <a:defRPr sz="1100"/>
            </a:lvl7pPr>
            <a:lvl8pPr marL="0" marR="0" lvl="7" indent="0" algn="l" rtl="0">
              <a:spcBef>
                <a:spcPts val="0"/>
              </a:spcBef>
              <a:buSzPct val="100000"/>
              <a:defRPr sz="1100"/>
            </a:lvl8pPr>
            <a:lvl9pPr marL="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016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1pPr>
            <a:lvl2pPr marL="558800" marR="0" lvl="1" indent="-762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1100"/>
            </a:lvl2pPr>
            <a:lvl3pPr marL="863600" marR="0" lvl="2" indent="-635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3pPr>
            <a:lvl4pPr marL="1206500" marR="0" lvl="3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sz="1100"/>
            </a:lvl4pPr>
            <a:lvl5pPr marL="1549400" marR="0" lvl="4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sz="1100"/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6pPr>
            <a:lvl7pPr marL="22352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7pPr>
            <a:lvl8pPr marL="25781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8pPr>
            <a:lvl9pPr marL="29210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00000"/>
              <a:defRPr sz="1100"/>
            </a:lvl1pPr>
            <a:lvl2pPr marL="342900" marR="0" lvl="1" indent="0" algn="l" rtl="0">
              <a:spcBef>
                <a:spcPts val="0"/>
              </a:spcBef>
              <a:buSzPct val="100000"/>
              <a:defRPr sz="1100"/>
            </a:lvl2pPr>
            <a:lvl3pPr marL="685800" marR="0" lvl="2" indent="0" algn="l" rtl="0">
              <a:spcBef>
                <a:spcPts val="0"/>
              </a:spcBef>
              <a:buSzPct val="100000"/>
              <a:defRPr sz="1100"/>
            </a:lvl3pPr>
            <a:lvl4pPr marL="1028700" marR="0" lvl="3" indent="0" algn="l" rtl="0">
              <a:spcBef>
                <a:spcPts val="0"/>
              </a:spcBef>
              <a:buSzPct val="100000"/>
              <a:defRPr sz="1100"/>
            </a:lvl4pPr>
            <a:lvl5pPr marL="1371600" marR="0" lvl="4" indent="0" algn="l" rtl="0">
              <a:spcBef>
                <a:spcPts val="0"/>
              </a:spcBef>
              <a:buSzPct val="100000"/>
              <a:defRPr sz="1100"/>
            </a:lvl5pPr>
            <a:lvl6pPr marL="1714500" marR="0" lvl="5" indent="0" algn="l" rtl="0">
              <a:spcBef>
                <a:spcPts val="0"/>
              </a:spcBef>
              <a:buSzPct val="100000"/>
              <a:defRPr sz="1100"/>
            </a:lvl6pPr>
            <a:lvl7pPr marL="2057400" marR="0" lvl="6" indent="0" algn="l" rtl="0">
              <a:spcBef>
                <a:spcPts val="0"/>
              </a:spcBef>
              <a:buSzPct val="100000"/>
              <a:defRPr sz="1100"/>
            </a:lvl7pPr>
            <a:lvl8pPr marL="2400300" marR="0" lvl="7" indent="0" algn="l" rtl="0">
              <a:spcBef>
                <a:spcPts val="0"/>
              </a:spcBef>
              <a:buSzPct val="100000"/>
              <a:defRPr sz="1100"/>
            </a:lvl8pPr>
            <a:lvl9pPr marL="274320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00000"/>
              <a:defRPr sz="1100"/>
            </a:lvl1pPr>
            <a:lvl2pPr marL="342900" marR="0" lvl="1" indent="0" algn="l" rtl="0">
              <a:spcBef>
                <a:spcPts val="0"/>
              </a:spcBef>
              <a:buSzPct val="100000"/>
              <a:defRPr sz="1100"/>
            </a:lvl2pPr>
            <a:lvl3pPr marL="685800" marR="0" lvl="2" indent="0" algn="l" rtl="0">
              <a:spcBef>
                <a:spcPts val="0"/>
              </a:spcBef>
              <a:buSzPct val="100000"/>
              <a:defRPr sz="1100"/>
            </a:lvl3pPr>
            <a:lvl4pPr marL="1028700" marR="0" lvl="3" indent="0" algn="l" rtl="0">
              <a:spcBef>
                <a:spcPts val="0"/>
              </a:spcBef>
              <a:buSzPct val="100000"/>
              <a:defRPr sz="1100"/>
            </a:lvl4pPr>
            <a:lvl5pPr marL="1371600" marR="0" lvl="4" indent="0" algn="l" rtl="0">
              <a:spcBef>
                <a:spcPts val="0"/>
              </a:spcBef>
              <a:buSzPct val="100000"/>
              <a:defRPr sz="1100"/>
            </a:lvl5pPr>
            <a:lvl6pPr marL="1714500" marR="0" lvl="5" indent="0" algn="l" rtl="0">
              <a:spcBef>
                <a:spcPts val="0"/>
              </a:spcBef>
              <a:buSzPct val="100000"/>
              <a:defRPr sz="1100"/>
            </a:lvl6pPr>
            <a:lvl7pPr marL="2057400" marR="0" lvl="6" indent="0" algn="l" rtl="0">
              <a:spcBef>
                <a:spcPts val="0"/>
              </a:spcBef>
              <a:buSzPct val="100000"/>
              <a:defRPr sz="1100"/>
            </a:lvl7pPr>
            <a:lvl8pPr marL="2400300" marR="0" lvl="7" indent="0" algn="l" rtl="0">
              <a:spcBef>
                <a:spcPts val="0"/>
              </a:spcBef>
              <a:buSzPct val="100000"/>
              <a:defRPr sz="1100"/>
            </a:lvl8pPr>
            <a:lvl9pPr marL="274320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0" y="0"/>
            <a:ext cx="9144000" cy="152399"/>
          </a:xfrm>
          <a:prstGeom prst="rect">
            <a:avLst/>
          </a:prstGeom>
          <a:gradFill>
            <a:gsLst>
              <a:gs pos="0">
                <a:srgbClr val="00AEEF"/>
              </a:gs>
              <a:gs pos="100000">
                <a:srgbClr val="2E3192"/>
              </a:gs>
            </a:gsLst>
            <a:lin ang="0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levenez.com/lan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/>
          </p:nvPr>
        </p:nvSpPr>
        <p:spPr>
          <a:xfrm>
            <a:off x="107504" y="466725"/>
            <a:ext cx="6990300" cy="21335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/>
              <a:t>CP1404/CP5632 </a:t>
            </a:r>
            <a:br>
              <a:rPr lang="en" sz="4200"/>
            </a:br>
            <a:r>
              <a:rPr lang="en" sz="4200"/>
              <a:t>Programming 1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ubTitle" idx="1"/>
          </p:nvPr>
        </p:nvSpPr>
        <p:spPr>
          <a:xfrm>
            <a:off x="107504" y="2996952"/>
            <a:ext cx="7056899" cy="23043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Subject, Computers, Machine code, Programming languages, VMs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What is a computer?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247121" y="5018625"/>
            <a:ext cx="1638599" cy="51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ENIAC (~1946)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38425"/>
            <a:ext cx="3851451" cy="329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193" y="1138425"/>
            <a:ext cx="4939928" cy="32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423100" y="4992075"/>
            <a:ext cx="3263700" cy="5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Baby (~1948)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What is a computer?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3072375" y="6075800"/>
            <a:ext cx="3994200" cy="5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Modern computers...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1971500"/>
            <a:ext cx="23526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137" y="3841287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887" y="15874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8387" y="3796512"/>
            <a:ext cx="30480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A Computer is … 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Ancient definition: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2400" i="1">
                <a:latin typeface="Calibri"/>
                <a:ea typeface="Calibri"/>
                <a:cs typeface="Calibri"/>
                <a:sym typeface="Calibri"/>
              </a:rPr>
              <a:t>specialised tool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to aid humans doing calculations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human does the work, the tool supports them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Modern definition: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2400" i="1">
                <a:latin typeface="Calibri"/>
                <a:ea typeface="Calibri"/>
                <a:cs typeface="Calibri"/>
                <a:sym typeface="Calibri"/>
              </a:rPr>
              <a:t>general-purpose device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that performs tasks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human programs the computer, and the computer runs the tasks automatically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228600" y="274666"/>
            <a:ext cx="8151299" cy="16019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latin typeface="Calibri"/>
                <a:ea typeface="Calibri"/>
                <a:cs typeface="Calibri"/>
                <a:sym typeface="Calibri"/>
              </a:rPr>
              <a:t>Alan Turing and John Von Neumann independently developed the “stored-program” computer architecture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2979866"/>
            <a:ext cx="2779974" cy="265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750" y="3087333"/>
            <a:ext cx="4442225" cy="25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971400" y="2221050"/>
            <a:ext cx="6747900" cy="41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But Von Neumann’s designs become well-known: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387799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100">
                <a:latin typeface="Calibri"/>
                <a:ea typeface="Calibri"/>
                <a:cs typeface="Calibri"/>
                <a:sym typeface="Calibri"/>
              </a:rPr>
              <a:t>In a stored-program computer, the program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100">
                <a:latin typeface="Calibri"/>
                <a:ea typeface="Calibri"/>
                <a:cs typeface="Calibri"/>
                <a:sym typeface="Calibri"/>
              </a:rPr>
              <a:t>and its data are </a:t>
            </a:r>
            <a:r>
              <a:rPr lang="en" sz="3100" b="1">
                <a:latin typeface="Calibri"/>
                <a:ea typeface="Calibri"/>
                <a:cs typeface="Calibri"/>
                <a:sym typeface="Calibri"/>
              </a:rPr>
              <a:t>both </a:t>
            </a:r>
            <a:r>
              <a:rPr lang="en" sz="3100">
                <a:latin typeface="Calibri"/>
                <a:ea typeface="Calibri"/>
                <a:cs typeface="Calibri"/>
                <a:sym typeface="Calibri"/>
              </a:rPr>
              <a:t>stored in memory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457200" y="1911100"/>
            <a:ext cx="8229600" cy="42828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this idea, programs were separate from the data: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punch-cards, the arrangement of cables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50" y="4131300"/>
            <a:ext cx="3225847" cy="15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t="37633" r="42366" b="6002"/>
          <a:stretch/>
        </p:blipFill>
        <p:spPr>
          <a:xfrm>
            <a:off x="4867900" y="3922633"/>
            <a:ext cx="2488748" cy="247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Components of a modern computer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Memory Unit - stores program code and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Arithmetic / Logic Unit - performs math operations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Control Unit - executes programs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Input / Output Devices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Display, Keyboard, ...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450" y="3335066"/>
            <a:ext cx="3700349" cy="21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A general-purpose modern computer understands </a:t>
            </a: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machine code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457200" y="1842033"/>
            <a:ext cx="8229600" cy="4351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code is a set of primitive instructions for performing arithmetic and logic operations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program can be written as machine 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Control Unit executes machine code stored in memory using the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fetch-decode-execute cycle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13716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Fetch the next instruction</a:t>
            </a:r>
          </a:p>
          <a:p>
            <a:pPr marL="13716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 that instruction</a:t>
            </a:r>
          </a:p>
          <a:p>
            <a:pPr marL="13716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Execute that instruction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What is a program?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series of instructions that a modern computer can execute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program allows you to tell a computer what to do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We write programs that allow us to solve problems on computer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What is a programming language?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It is hard to write even a simple program in machine code - humans don’t think like a computer!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As programs became more sophisticated, resolving this issue became more important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Programming languages were invented to make programming easier for humans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A programming language is an </a:t>
            </a:r>
            <a:r>
              <a:rPr lang="en" sz="3200" b="1" i="1">
                <a:latin typeface="Calibri"/>
                <a:ea typeface="Calibri"/>
                <a:cs typeface="Calibri"/>
                <a:sym typeface="Calibri"/>
              </a:rPr>
              <a:t>abstraction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Abstraction means “hide the details”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powerful and important concept in IT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Instead of machine code, a program written in a programming language is closer to how humans think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Instead of a complex sequence of machine code operations, often a single expression or statement can be used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Overview of CP1404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Builds upon CP1401, continue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developing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Problem solving skills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Programming skills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using Python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Is the basis for the other subjects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E.g. CP2406 (Programming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, Java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Introduces fundamental principles and practices of computer programming with an industry-level programming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language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spcBef>
                <a:spcPts val="0"/>
              </a:spcBef>
              <a:buSzPct val="100000"/>
              <a:buFont typeface="Calibri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spcBef>
                <a:spcPts val="0"/>
              </a:spcBef>
              <a:buSzPct val="100000"/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Start to use industry-standard tools and practices like version control with </a:t>
            </a:r>
            <a:r>
              <a:rPr lang="en-US" sz="24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and GitHub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programming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http://www.levenez.com/lang/</a:t>
            </a:r>
            <a:r>
              <a:rPr lang="en"/>
              <a:t> provides a very interesting chart of the development of 50 programming languages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Some historians recognise Ada Lovelace's work in 1842 as the world's first computer program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Herman Hollerith encoded data on punch cards (used for train tickets) around 1890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Programming languages designed to communicate instructions to a modern electronic computer were written in the 1950s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History of programming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Languages (and their historical development) are sometimes classified in terms of their "generation"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Sometimes this is basically just marketing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It is very rough and not used much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You will find different versions around the place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1GL (First Generation Language) - low-level machine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2GL - low-level assembly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3GL - high-level languages, like C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4GL - similar to human language, like SQL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5GL - include visual tools, like Visual Basic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767299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Different programming languages have different </a:t>
            </a:r>
            <a:r>
              <a:rPr lang="en" sz="3200" b="1" i="1">
                <a:latin typeface="Calibri"/>
                <a:ea typeface="Calibri"/>
                <a:cs typeface="Calibri"/>
                <a:sym typeface="Calibri"/>
              </a:rPr>
              <a:t>syntax </a:t>
            </a: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3200" b="1" i="1">
                <a:latin typeface="Calibri"/>
                <a:ea typeface="Calibri"/>
                <a:cs typeface="Calibri"/>
                <a:sym typeface="Calibri"/>
              </a:rPr>
              <a:t>semantics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57200" y="1842033"/>
            <a:ext cx="8229600" cy="4351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Syntax means “how something is written”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Semantics means “the behaviour something has”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There are many programming languages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Because different problems are easier to solve using different syntax and semantics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767299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A program written in a programming language is </a:t>
            </a:r>
            <a:r>
              <a:rPr lang="en" sz="3200" b="1" i="1">
                <a:latin typeface="Calibri"/>
                <a:ea typeface="Calibri"/>
                <a:cs typeface="Calibri"/>
                <a:sym typeface="Calibri"/>
              </a:rPr>
              <a:t>translated </a:t>
            </a: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into machine code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57200" y="1842033"/>
            <a:ext cx="8229600" cy="4351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computer only understands machine 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 programs written in a programming language must be converted into machine 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We call this “translation” - from programming language code into machine code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20654" y="195407"/>
            <a:ext cx="8579400" cy="489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500"/>
              </a:spcBef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computers use the Intel x86 chip architecture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1499" y="980729"/>
            <a:ext cx="8928900" cy="5289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0" y="2817900"/>
            <a:ext cx="4945877" cy="25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1074850" y="2773600"/>
            <a:ext cx="2444100" cy="60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8086: ~1978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5846925" y="2942133"/>
            <a:ext cx="2444100" cy="60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Haswell: ~2013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961" y="3724166"/>
            <a:ext cx="2894587" cy="21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767299" cy="6615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The x86 machine code is complex...</a:t>
            </a:r>
          </a:p>
        </p:txBody>
      </p:sp>
      <p:graphicFrame>
        <p:nvGraphicFramePr>
          <p:cNvPr id="326" name="Shape 326"/>
          <p:cNvGraphicFramePr/>
          <p:nvPr/>
        </p:nvGraphicFramePr>
        <p:xfrm>
          <a:off x="952500" y="1414750"/>
          <a:ext cx="7239000" cy="4937400"/>
        </p:xfrm>
        <a:graphic>
          <a:graphicData uri="http://schemas.openxmlformats.org/drawingml/2006/table">
            <a:tbl>
              <a:tblPr>
                <a:noFill/>
                <a:tableStyleId>{86CC699F-B674-46D8-A02F-A5153AD2E87E}</a:tableStyleId>
              </a:tblPr>
              <a:tblGrid>
                <a:gridCol w="1721375"/>
                <a:gridCol w="5517625"/>
              </a:tblGrid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Code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Meaning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ADC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add with carry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ADD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add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AND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logical and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CALL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function call pushing program counter onto the stack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DEC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decrease by 1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DIV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unsigned divide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HLT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stop the computer</a:t>
                      </a:r>
                    </a:p>
                  </a:txBody>
                  <a:tcPr marL="91425" marR="91425" marT="121900" marB="121900"/>
                </a:tc>
              </a:tr>
              <a:tr h="508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i="1"/>
                        <a:t>hundreds more...</a:t>
                      </a: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121900" marB="121900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289550" y="274633"/>
            <a:ext cx="74937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 smtClean="0"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sz="3000" b="1" dirty="0" smtClean="0">
                <a:latin typeface="Calibri"/>
                <a:ea typeface="Calibri"/>
                <a:cs typeface="Calibri"/>
                <a:sym typeface="Calibri"/>
              </a:rPr>
              <a:t> compiles to </a:t>
            </a:r>
            <a:r>
              <a:rPr lang="en" sz="3000" b="1" dirty="0" smtClean="0">
                <a:latin typeface="Calibri"/>
                <a:ea typeface="Calibri"/>
                <a:cs typeface="Calibri"/>
                <a:sym typeface="Calibri"/>
              </a:rPr>
              <a:t>something </a:t>
            </a:r>
            <a:r>
              <a:rPr lang="en-US" sz="3000" b="1" dirty="0" smtClean="0">
                <a:latin typeface="Calibri"/>
                <a:ea typeface="Calibri"/>
                <a:cs typeface="Calibri"/>
                <a:sym typeface="Calibri"/>
              </a:rPr>
              <a:t>closer </a:t>
            </a:r>
            <a:r>
              <a:rPr lang="en" sz="3000" b="1" dirty="0" smtClean="0"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sz="3000" b="1" dirty="0">
                <a:latin typeface="Calibri"/>
                <a:ea typeface="Calibri"/>
                <a:cs typeface="Calibri"/>
                <a:sym typeface="Calibri"/>
              </a:rPr>
              <a:t>machine code called </a:t>
            </a:r>
            <a:r>
              <a:rPr lang="en" sz="3000" i="1" dirty="0">
                <a:latin typeface="Calibri"/>
                <a:ea typeface="Calibri"/>
                <a:cs typeface="Calibri"/>
                <a:sym typeface="Calibri"/>
              </a:rPr>
              <a:t>bytecode</a:t>
            </a:r>
          </a:p>
        </p:txBody>
      </p:sp>
      <p:graphicFrame>
        <p:nvGraphicFramePr>
          <p:cNvPr id="332" name="Shape 332"/>
          <p:cNvGraphicFramePr/>
          <p:nvPr/>
        </p:nvGraphicFramePr>
        <p:xfrm>
          <a:off x="289550" y="1478033"/>
          <a:ext cx="8708025" cy="5020750"/>
        </p:xfrm>
        <a:graphic>
          <a:graphicData uri="http://schemas.openxmlformats.org/drawingml/2006/table">
            <a:tbl>
              <a:tblPr>
                <a:noFill/>
                <a:tableStyleId>{86CC699F-B674-46D8-A02F-A5153AD2E87E}</a:tableStyleId>
              </a:tblPr>
              <a:tblGrid>
                <a:gridCol w="1876850"/>
                <a:gridCol w="6831175"/>
              </a:tblGrid>
              <a:tr h="508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 b="1"/>
                        <a:t>Python code</a:t>
                      </a:r>
                    </a:p>
                  </a:txBody>
                  <a:tcPr marL="63500" marR="63500" marT="84675" marB="846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 b="1"/>
                        <a:t>Python bytecode</a:t>
                      </a:r>
                    </a:p>
                  </a:txBody>
                  <a:tcPr marL="63500" marR="63500" marT="84675" marB="84675"/>
                </a:tc>
              </a:tr>
              <a:tr h="508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value = 1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value = value + 1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print(value)</a:t>
                      </a:r>
                    </a:p>
                  </a:txBody>
                  <a:tcPr marL="63500" marR="63500" marT="84675" marB="846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          0 LOAD_CONST         0 (1)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3 STORE_NAME         0 (value)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           6 LOAD_NAME          0 (value)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9 LOAD_CONST         0 (1)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12 BINARY_ADD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13 STORE_NAME         0 (value)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          16 LOAD_NAME          1 (print)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19 LOAD_NAME          0 (value)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22 CALL_FUNCTION      1 (1 positional, 0 keyword pair)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25 POP_TOP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26 LOAD_CONST         1 (None)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29 RETURN_VALUE</a:t>
                      </a:r>
                    </a:p>
                  </a:txBody>
                  <a:tcPr marL="63500" marR="63500" marT="84675" marB="84675"/>
                </a:tc>
              </a:tr>
            </a:tbl>
          </a:graphicData>
        </a:graphic>
      </p:graphicFrame>
      <p:sp>
        <p:nvSpPr>
          <p:cNvPr id="333" name="Shape 333"/>
          <p:cNvSpPr txBox="1"/>
          <p:nvPr/>
        </p:nvSpPr>
        <p:spPr>
          <a:xfrm>
            <a:off x="387912" y="6395691"/>
            <a:ext cx="85113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NOTE: </a:t>
            </a:r>
            <a:r>
              <a:rPr lang="en"/>
              <a:t>A Python program is translated into bytecode before it is executed on a real computer.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767299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latin typeface="Calibri"/>
                <a:ea typeface="Calibri"/>
                <a:cs typeface="Calibri"/>
                <a:sym typeface="Calibri"/>
              </a:rPr>
              <a:t>Answer the following questions about the Python bytecode we just looked at...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472233"/>
            <a:ext cx="8229600" cy="4351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What do think the first column of numbers mean in the bytecode output?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What do you think the second column of numbers mean?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In your own words, describe the term “program translation”.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We estimate that a Python program with X lines of code will have an equivalent bytecode program of ____________ lines of code.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378799" cy="11588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A typical program needs to: get input, process data, and output results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457200" y="1657833"/>
            <a:ext cx="8453699" cy="46736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program gets input from a variety of input devices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Keyboard, mouse, touch screen, sensors, ...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It then processes the inputs as data in various ways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Results are then formatted and sent to various output devices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Screen, printer, sent across the Internet, ...</a:t>
            </a:r>
          </a:p>
        </p:txBody>
      </p:sp>
      <p:grpSp>
        <p:nvGrpSpPr>
          <p:cNvPr id="356" name="Shape 356"/>
          <p:cNvGrpSpPr/>
          <p:nvPr/>
        </p:nvGrpSpPr>
        <p:grpSpPr>
          <a:xfrm>
            <a:off x="6383904" y="5400930"/>
            <a:ext cx="2760101" cy="1456928"/>
            <a:chOff x="457200" y="1021775"/>
            <a:chExt cx="6696024" cy="3254250"/>
          </a:xfrm>
        </p:grpSpPr>
        <p:pic>
          <p:nvPicPr>
            <p:cNvPr id="357" name="Shape 357"/>
            <p:cNvPicPr preferRelativeResize="0"/>
            <p:nvPr/>
          </p:nvPicPr>
          <p:blipFill rotWithShape="1">
            <a:blip r:embed="rId3">
              <a:alphaModFix/>
            </a:blip>
            <a:srcRect b="16247"/>
            <a:stretch/>
          </p:blipFill>
          <p:spPr>
            <a:xfrm>
              <a:off x="3822875" y="1021775"/>
              <a:ext cx="3330349" cy="32542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8" name="Shape 358"/>
            <p:cNvCxnSpPr/>
            <p:nvPr/>
          </p:nvCxnSpPr>
          <p:spPr>
            <a:xfrm rot="10800000">
              <a:off x="2988799" y="2168725"/>
              <a:ext cx="1237200" cy="18059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359" name="Shape 359"/>
            <p:cNvCxnSpPr/>
            <p:nvPr/>
          </p:nvCxnSpPr>
          <p:spPr>
            <a:xfrm rot="10800000">
              <a:off x="2377300" y="2974249"/>
              <a:ext cx="1834799" cy="69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lg" len="lg"/>
            </a:ln>
          </p:spPr>
        </p:cxnSp>
        <p:pic>
          <p:nvPicPr>
            <p:cNvPr id="360" name="Shape 360"/>
            <p:cNvPicPr preferRelativeResize="0"/>
            <p:nvPr/>
          </p:nvPicPr>
          <p:blipFill rotWithShape="1">
            <a:blip r:embed="rId4">
              <a:alphaModFix/>
            </a:blip>
            <a:srcRect b="17857"/>
            <a:stretch/>
          </p:blipFill>
          <p:spPr>
            <a:xfrm>
              <a:off x="457200" y="1290475"/>
              <a:ext cx="3115450" cy="298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284950" y="274633"/>
            <a:ext cx="7550999" cy="8133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However, the reality is messy...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457200" y="10878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to </a:t>
            </a:r>
            <a:r>
              <a:rPr lang="en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rewrite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program to suit each type of Operating System and computer hardware - not very practical!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14" y="3817033"/>
            <a:ext cx="1599311" cy="13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750" y="3994779"/>
            <a:ext cx="1959143" cy="1469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Shape 369"/>
          <p:cNvGrpSpPr/>
          <p:nvPr/>
        </p:nvGrpSpPr>
        <p:grpSpPr>
          <a:xfrm>
            <a:off x="631025" y="3027309"/>
            <a:ext cx="2483025" cy="963776"/>
            <a:chOff x="2201875" y="2724675"/>
            <a:chExt cx="2483025" cy="722850"/>
          </a:xfrm>
        </p:grpSpPr>
        <p:pic>
          <p:nvPicPr>
            <p:cNvPr id="370" name="Shape 370"/>
            <p:cNvPicPr preferRelativeResize="0"/>
            <p:nvPr/>
          </p:nvPicPr>
          <p:blipFill rotWithShape="1">
            <a:blip r:embed="rId5">
              <a:alphaModFix/>
            </a:blip>
            <a:srcRect b="18032"/>
            <a:stretch/>
          </p:blipFill>
          <p:spPr>
            <a:xfrm>
              <a:off x="2201875" y="2752450"/>
              <a:ext cx="726825" cy="69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Shape 371"/>
            <p:cNvSpPr txBox="1"/>
            <p:nvPr/>
          </p:nvSpPr>
          <p:spPr>
            <a:xfrm>
              <a:off x="3016600" y="2724675"/>
              <a:ext cx="16683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MyProgram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Mac-version</a:t>
              </a:r>
            </a:p>
          </p:txBody>
        </p:sp>
      </p:grpSp>
      <p:grpSp>
        <p:nvGrpSpPr>
          <p:cNvPr id="372" name="Shape 372"/>
          <p:cNvGrpSpPr/>
          <p:nvPr/>
        </p:nvGrpSpPr>
        <p:grpSpPr>
          <a:xfrm>
            <a:off x="3409812" y="3027309"/>
            <a:ext cx="2483025" cy="963776"/>
            <a:chOff x="2201875" y="2724675"/>
            <a:chExt cx="2483025" cy="72285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5">
              <a:alphaModFix/>
            </a:blip>
            <a:srcRect b="18032"/>
            <a:stretch/>
          </p:blipFill>
          <p:spPr>
            <a:xfrm>
              <a:off x="2201875" y="2752450"/>
              <a:ext cx="726825" cy="69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3016600" y="2724675"/>
              <a:ext cx="16683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MyProgram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PC-version</a:t>
              </a:r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6018412" y="3027309"/>
            <a:ext cx="2483025" cy="963776"/>
            <a:chOff x="2201875" y="2724675"/>
            <a:chExt cx="2483025" cy="722850"/>
          </a:xfrm>
        </p:grpSpPr>
        <p:pic>
          <p:nvPicPr>
            <p:cNvPr id="376" name="Shape 376"/>
            <p:cNvPicPr preferRelativeResize="0"/>
            <p:nvPr/>
          </p:nvPicPr>
          <p:blipFill rotWithShape="1">
            <a:blip r:embed="rId5">
              <a:alphaModFix/>
            </a:blip>
            <a:srcRect b="18032"/>
            <a:stretch/>
          </p:blipFill>
          <p:spPr>
            <a:xfrm>
              <a:off x="2201875" y="2752450"/>
              <a:ext cx="726825" cy="69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Shape 377"/>
            <p:cNvSpPr txBox="1"/>
            <p:nvPr/>
          </p:nvSpPr>
          <p:spPr>
            <a:xfrm>
              <a:off x="3016600" y="2724675"/>
              <a:ext cx="16683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MyProgram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SUN-version</a:t>
              </a:r>
            </a:p>
          </p:txBody>
        </p:sp>
      </p:grpSp>
      <p:pic>
        <p:nvPicPr>
          <p:cNvPr id="378" name="Shape 3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9" y="3991201"/>
            <a:ext cx="1959154" cy="147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Overview of CP5632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Includes the same content as CP1404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With an expanded focus on programming languages and programming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environments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Note: We understand that CP5632 students may not have done any programming before. Workshops at the start of the subject are provided to help you get up to speed quickly.</a:t>
            </a:r>
          </a:p>
          <a:p>
            <a:pPr marL="762000" lvl="1" indent="-381000"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You will need to do a lot of work at the start so we can keep moving at a good pace.</a:t>
            </a:r>
          </a:p>
          <a:p>
            <a:pPr marL="762000" lvl="1" indent="-381000"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Make extra time in the first few weeks to learn and </a:t>
            </a:r>
            <a:r>
              <a:rPr lang="en-US" sz="2400" dirty="0" err="1" smtClean="0">
                <a:latin typeface="Calibri"/>
                <a:ea typeface="Calibri"/>
                <a:cs typeface="Calibri"/>
                <a:sym typeface="Calibri"/>
              </a:rPr>
              <a:t>practise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basic programming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378799" cy="15543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500"/>
              </a:spcBef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solution: simulate the functionality of OSes and hardware as a program - we call this a 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</a:p>
        </p:txBody>
      </p:sp>
      <p:sp>
        <p:nvSpPr>
          <p:cNvPr id="384" name="Shape 384"/>
          <p:cNvSpPr/>
          <p:nvPr/>
        </p:nvSpPr>
        <p:spPr>
          <a:xfrm>
            <a:off x="479225" y="2003233"/>
            <a:ext cx="2046299" cy="15543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Source code</a:t>
            </a:r>
          </a:p>
        </p:txBody>
      </p:sp>
      <p:sp>
        <p:nvSpPr>
          <p:cNvPr id="385" name="Shape 385"/>
          <p:cNvSpPr/>
          <p:nvPr/>
        </p:nvSpPr>
        <p:spPr>
          <a:xfrm>
            <a:off x="3587612" y="2055033"/>
            <a:ext cx="1696679" cy="1554389"/>
          </a:xfrm>
          <a:prstGeom prst="flowChartDocumen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Compiled</a:t>
            </a:r>
          </a:p>
        </p:txBody>
      </p:sp>
      <p:sp>
        <p:nvSpPr>
          <p:cNvPr id="386" name="Shape 386"/>
          <p:cNvSpPr/>
          <p:nvPr/>
        </p:nvSpPr>
        <p:spPr>
          <a:xfrm>
            <a:off x="2629225" y="2616433"/>
            <a:ext cx="854700" cy="43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5387987" y="2616433"/>
            <a:ext cx="854700" cy="43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6346400" y="2055033"/>
            <a:ext cx="2046299" cy="15543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Bytecode</a:t>
            </a:r>
          </a:p>
        </p:txBody>
      </p:sp>
      <p:sp>
        <p:nvSpPr>
          <p:cNvPr id="389" name="Shape 389"/>
          <p:cNvSpPr/>
          <p:nvPr/>
        </p:nvSpPr>
        <p:spPr>
          <a:xfrm>
            <a:off x="3739662" y="4377833"/>
            <a:ext cx="2273100" cy="7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Virtual machine</a:t>
            </a:r>
          </a:p>
        </p:txBody>
      </p:sp>
      <p:sp>
        <p:nvSpPr>
          <p:cNvPr id="390" name="Shape 390"/>
          <p:cNvSpPr/>
          <p:nvPr/>
        </p:nvSpPr>
        <p:spPr>
          <a:xfrm>
            <a:off x="3619975" y="5141933"/>
            <a:ext cx="2512499" cy="7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Operating System</a:t>
            </a:r>
          </a:p>
        </p:txBody>
      </p:sp>
      <p:sp>
        <p:nvSpPr>
          <p:cNvPr id="391" name="Shape 391"/>
          <p:cNvSpPr/>
          <p:nvPr/>
        </p:nvSpPr>
        <p:spPr>
          <a:xfrm>
            <a:off x="3483912" y="5906033"/>
            <a:ext cx="2784600" cy="7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Computer hardware</a:t>
            </a:r>
          </a:p>
        </p:txBody>
      </p:sp>
      <p:sp>
        <p:nvSpPr>
          <p:cNvPr id="392" name="Shape 392"/>
          <p:cNvSpPr/>
          <p:nvPr/>
        </p:nvSpPr>
        <p:spPr>
          <a:xfrm rot="-5400000" flipH="1">
            <a:off x="6156574" y="3863850"/>
            <a:ext cx="1105200" cy="1217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7408450" y="3937366"/>
            <a:ext cx="1217700" cy="81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runs on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378799" cy="12902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Bytecode is the machine code that runs on a Virtual Machine (VM)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457200" y="1767433"/>
            <a:ext cx="8229600" cy="42878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When you install Python on your computer: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computer-specific version of the VM is installed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VM is just like any other program running on your computer...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VM knows how to execute bytecode: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So, a program compiled into bytecode on a Mac can then be executed on Windows without recompilation!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378799" cy="13526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Review of Programming Language Concepts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(what you should know from CP1401)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276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program is a list of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statements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Some statements contain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expressions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Some expressions contain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operators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Some statements create new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variables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- these are called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assignment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statements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Some statements create new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functions 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- these are called function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statements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3"/>
            <a:ext cx="7378799" cy="8133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Beyond these, are </a:t>
            </a:r>
            <a:r>
              <a:rPr lang="en" sz="3000" u="sng">
                <a:latin typeface="Calibri"/>
                <a:ea typeface="Calibri"/>
                <a:cs typeface="Calibri"/>
                <a:sym typeface="Calibri"/>
              </a:rPr>
              <a:t>higher-level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 concepts...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087833"/>
            <a:ext cx="8229600" cy="5446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concept: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useful way to group related variables and function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 Python, we do this using the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definition statement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module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concept: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powerful way to group variables, functions, and classes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 Python, each source code file is a module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Note: We cover these in a few weeks’ time! For now, let’s focus on the details of variables, statements, and function definitions in Python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Skill development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How to use a modern Integrated Development Environment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How to apply best-practice "clean" coding techniques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Perform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application prototyping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Apply testing and debugging techniques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How to use self-learning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practices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en-US" sz="24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/GitHub version control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Knowledge development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Software development principles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Graphical user interface (GUI) programming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Object-oriented (OO) programming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 history of computer programming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Contact Hours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1 x 2hr lecture per week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Content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introduction, coding demonstrations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guided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in-class activities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1 x 2hr coding workshop per week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Based on the lecture content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Progressively introduce skills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With suggestions for at-home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practice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(do this!)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CP5632 also includes 6 x 1hr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workshops 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First 4 focus on early programming development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rtl="0">
              <a:spcBef>
                <a:spcPts val="0"/>
              </a:spcBef>
              <a:buSzPct val="100000"/>
              <a:buFont typeface="Calibri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Later 2 focus on technical report and presentation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Assessing your skills and knowledge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226233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Skills: develop </a:t>
            </a:r>
            <a:r>
              <a:rPr lang="en" sz="2400" dirty="0" smtClean="0"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40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written in Python using Kivy</a:t>
            </a:r>
          </a:p>
          <a:p>
            <a:pPr marL="914400" lvl="1" indent="-381000">
              <a:spcBef>
                <a:spcPts val="500"/>
              </a:spcBef>
              <a:buFont typeface="Calibri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Assessed by: two assignments (40%), </a:t>
            </a:r>
            <a:r>
              <a:rPr lang="e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(30%)</a:t>
            </a:r>
          </a:p>
          <a:p>
            <a:pPr marL="457200" lvl="0" indent="0">
              <a:spcBef>
                <a:spcPts val="500"/>
              </a:spcBef>
              <a:buNone/>
            </a:pP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Knowledge: recall and application of Python and programming concepts (including on-paper coding)</a:t>
            </a:r>
          </a:p>
          <a:p>
            <a:pPr marL="914400" lvl="1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Assessed by a final exam (30%) (no mid-semester test)</a:t>
            </a:r>
          </a:p>
          <a:p>
            <a:pPr marL="914400" lvl="1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Every 2</a:t>
            </a:r>
            <a:r>
              <a:rPr lang="en" sz="2400" baseline="30000" dirty="0"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week there are online revision tests which contribute to your practical mark</a:t>
            </a:r>
          </a:p>
          <a:p>
            <a:pPr marL="457200" lvl="0" indent="0">
              <a:spcBef>
                <a:spcPts val="500"/>
              </a:spcBef>
              <a:buNone/>
            </a:pP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Please note:</a:t>
            </a:r>
          </a:p>
          <a:p>
            <a:pPr marL="914400" lvl="1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All assessment graded at an “introductory” level</a:t>
            </a:r>
          </a:p>
          <a:p>
            <a:pPr marL="914400" lvl="1" indent="-381000">
              <a:spcBef>
                <a:spcPts val="500"/>
              </a:spcBef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Assessment is individually submitted (no group work)</a:t>
            </a:r>
            <a:endParaRPr lang="en"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What is a computer?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0" y="3684433"/>
            <a:ext cx="1586775" cy="23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50" y="2117400"/>
            <a:ext cx="2988125" cy="22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867" y="1817500"/>
            <a:ext cx="2870705" cy="224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5225" y="5518633"/>
            <a:ext cx="3478823" cy="10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6061450" y="1600266"/>
            <a:ext cx="22407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Abacus (~2500 BC)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002775" y="1226216"/>
            <a:ext cx="24608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Tally sticks (~19000 BC)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2651475" y="5127433"/>
            <a:ext cx="22407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Slide Rule (~1625 AD)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274634"/>
            <a:ext cx="8229600" cy="951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What is a computer?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11668"/>
          <a:stretch/>
        </p:blipFill>
        <p:spPr>
          <a:xfrm>
            <a:off x="262925" y="1226235"/>
            <a:ext cx="4114801" cy="4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6199"/>
            <a:ext cx="4232000" cy="31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5064175" y="6038433"/>
            <a:ext cx="3263700" cy="5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Zuse Z3 (1941)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92750" y="6038433"/>
            <a:ext cx="3263700" cy="5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Analytical Engine (~1830s)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JCU_TemplatePowerPoin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CU_TemplatePowerPoin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1949</Words>
  <Application>Microsoft Macintosh PowerPoint</Application>
  <PresentationFormat>On-screen Show (4:3)</PresentationFormat>
  <Paragraphs>278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Consolas</vt:lpstr>
      <vt:lpstr>JCU_TemplatePowerPoint</vt:lpstr>
      <vt:lpstr>JCU_TemplatePowerPoint</vt:lpstr>
      <vt:lpstr>CP1404/CP5632  Programming 1</vt:lpstr>
      <vt:lpstr>Overview of CP1404</vt:lpstr>
      <vt:lpstr>Overview of CP5632</vt:lpstr>
      <vt:lpstr>Skill development</vt:lpstr>
      <vt:lpstr>Knowledge development</vt:lpstr>
      <vt:lpstr>Contact Hours</vt:lpstr>
      <vt:lpstr>Assessing your skills and knowledge</vt:lpstr>
      <vt:lpstr>What is a computer?</vt:lpstr>
      <vt:lpstr>What is a computer?</vt:lpstr>
      <vt:lpstr>What is a computer?</vt:lpstr>
      <vt:lpstr>What is a computer?</vt:lpstr>
      <vt:lpstr>A Computer is … </vt:lpstr>
      <vt:lpstr>Alan Turing and John Von Neumann independently developed the “stored-program” computer architecture</vt:lpstr>
      <vt:lpstr>In a stored-program computer, the program and its data are both stored in memory</vt:lpstr>
      <vt:lpstr>Components of a modern computer</vt:lpstr>
      <vt:lpstr>A general-purpose modern computer understands machine code</vt:lpstr>
      <vt:lpstr>What is a program?</vt:lpstr>
      <vt:lpstr>What is a programming language?</vt:lpstr>
      <vt:lpstr>A programming language is an abstraction</vt:lpstr>
      <vt:lpstr>History of programming</vt:lpstr>
      <vt:lpstr>History of programming</vt:lpstr>
      <vt:lpstr>Different programming languages have different syntax and semantics</vt:lpstr>
      <vt:lpstr>A program written in a programming language is translated into machine code</vt:lpstr>
      <vt:lpstr>Many computers use the Intel x86 chip architecture</vt:lpstr>
      <vt:lpstr>The x86 machine code is complex...</vt:lpstr>
      <vt:lpstr>Python compiles to something closer to machine code called bytecode</vt:lpstr>
      <vt:lpstr>Answer the following questions about the Python bytecode we just looked at...</vt:lpstr>
      <vt:lpstr>A typical program needs to: get input, process data, and output results</vt:lpstr>
      <vt:lpstr>However, the reality is messy...</vt:lpstr>
      <vt:lpstr>One solution: simulate the functionality of OSes and hardware as a program - we call this a virtual machine</vt:lpstr>
      <vt:lpstr>Bytecode is the machine code that runs on a Virtual Machine (VM)</vt:lpstr>
      <vt:lpstr>Review of Programming Language Concepts (what you should know from CP1401)</vt:lpstr>
      <vt:lpstr>Beyond these, are higher-level concepts...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CP1404/CP5632  Programming 1</dc:title>
  <cp:lastModifiedBy>Ward, Lindsay</cp:lastModifiedBy>
  <cp:revision>2</cp:revision>
  <dcterms:modified xsi:type="dcterms:W3CDTF">2017-01-31T02:17:09Z</dcterms:modified>
</cp:coreProperties>
</file>